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7" r:id="rId11"/>
    <p:sldId id="264"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cognology.com.au/learning_center/howtowritesmartobj/" TargetMode="External"/><Relationship Id="rId2" Type="http://schemas.openxmlformats.org/officeDocument/2006/relationships/hyperlink" Target="https://www.shrm.org/resourcesandtools/tools-and-samples/toolkits/pages/managingemployeeperformance.asp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Performance Appraisal</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066800" y="685800"/>
            <a:ext cx="7010400" cy="5253831"/>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DEVELOP</a:t>
            </a:r>
            <a:br>
              <a:rPr lang="en-US" b="1" dirty="0" smtClean="0"/>
            </a:b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With a good understanding of how an individual is tracking against performance expectations, it should be easy to identify and prioritize education, training, or other learning opportunities that will help them achieve their goals.</a:t>
            </a:r>
          </a:p>
          <a:p>
            <a:pPr algn="just"/>
            <a:r>
              <a:rPr lang="en-US" dirty="0" smtClean="0"/>
              <a:t>Development activities may involve formal accreditation </a:t>
            </a:r>
            <a:r>
              <a:rPr lang="en-US" dirty="0" err="1" smtClean="0"/>
              <a:t>eg</a:t>
            </a:r>
            <a:r>
              <a:rPr lang="en-US" dirty="0" smtClean="0"/>
              <a:t> degrees, diplomas and certificates, or could include more flexible or low cost options like eLearning, research projects, one on one coaching, shadowing, and peer collaboration.</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REVIEW</a:t>
            </a:r>
            <a:endParaRPr lang="en-US" dirty="0"/>
          </a:p>
        </p:txBody>
      </p:sp>
      <p:sp>
        <p:nvSpPr>
          <p:cNvPr id="3" name="Content Placeholder 2"/>
          <p:cNvSpPr>
            <a:spLocks noGrp="1"/>
          </p:cNvSpPr>
          <p:nvPr>
            <p:ph idx="1"/>
          </p:nvPr>
        </p:nvSpPr>
        <p:spPr/>
        <p:txBody>
          <a:bodyPr>
            <a:normAutofit fontScale="77500" lnSpcReduction="20000"/>
          </a:bodyPr>
          <a:lstStyle/>
          <a:p>
            <a:endParaRPr lang="en-US" b="1" dirty="0" smtClean="0"/>
          </a:p>
          <a:p>
            <a:pPr algn="just"/>
            <a:r>
              <a:rPr lang="en-US" dirty="0" smtClean="0"/>
              <a:t>After 6 or 12 months, managers may schedule a formal review to look back, assess and document what has been achieved against specific performance requirements and goals.</a:t>
            </a:r>
          </a:p>
          <a:p>
            <a:r>
              <a:rPr lang="en-US" b="1" dirty="0" smtClean="0"/>
              <a:t>Reward</a:t>
            </a:r>
          </a:p>
          <a:p>
            <a:pPr algn="just"/>
            <a:r>
              <a:rPr lang="en-US" dirty="0" smtClean="0"/>
              <a:t>A formal review process is particularly important for organizations that have a reward process based on performance. Reward can take the form of salary increases, bonus payments and other monetary incentives however it can also take the form of non-financial rewards including awards, enhanced decision making, more interesting work and promotional opportunities.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What is performance appraisal?</a:t>
            </a:r>
            <a:br>
              <a:rPr lang="en-US" b="1" dirty="0" smtClean="0"/>
            </a:br>
            <a:endParaRPr lang="en-US" dirty="0"/>
          </a:p>
        </p:txBody>
      </p:sp>
      <p:sp>
        <p:nvSpPr>
          <p:cNvPr id="3" name="Content Placeholder 2"/>
          <p:cNvSpPr>
            <a:spLocks noGrp="1"/>
          </p:cNvSpPr>
          <p:nvPr>
            <p:ph idx="1"/>
          </p:nvPr>
        </p:nvSpPr>
        <p:spPr>
          <a:xfrm>
            <a:off x="457200" y="1143000"/>
            <a:ext cx="8229600" cy="4983163"/>
          </a:xfrm>
        </p:spPr>
        <p:txBody>
          <a:bodyPr>
            <a:normAutofit fontScale="92500"/>
          </a:bodyPr>
          <a:lstStyle/>
          <a:p>
            <a:pPr algn="just">
              <a:buNone/>
            </a:pPr>
            <a:r>
              <a:rPr lang="en-US" dirty="0" smtClean="0"/>
              <a:t>Performance appraisal is the process of evaluating and documenting an employee’s performance with a view to enhancing work quality, output and efficiency. Performance appraisals perform three important functions within companies.</a:t>
            </a:r>
          </a:p>
          <a:p>
            <a:pPr algn="just"/>
            <a:r>
              <a:rPr lang="en-US" dirty="0" smtClean="0"/>
              <a:t>They provide feedback to a person on their overall contribution for a period.</a:t>
            </a:r>
          </a:p>
          <a:p>
            <a:pPr algn="just"/>
            <a:r>
              <a:rPr lang="en-US" dirty="0" smtClean="0"/>
              <a:t>They identify development needs and opportunities for improvement.</a:t>
            </a:r>
          </a:p>
          <a:p>
            <a:pPr algn="just"/>
            <a:r>
              <a:rPr lang="en-US" dirty="0" smtClean="0"/>
              <a:t>They help inform salary and bonus reviews.</a:t>
            </a:r>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6 Steps To A Successful Performance Appraisal?</a:t>
            </a:r>
            <a:br>
              <a:rPr lang="en-US" b="1" dirty="0" smtClean="0"/>
            </a:b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In most effective performance appraisal processes, an employee and their manager will meet at regular intervals to:</a:t>
            </a:r>
          </a:p>
          <a:p>
            <a:pPr algn="just"/>
            <a:r>
              <a:rPr lang="en-US" b="1" dirty="0" smtClean="0"/>
              <a:t>reflect</a:t>
            </a:r>
            <a:r>
              <a:rPr lang="en-US" dirty="0" smtClean="0"/>
              <a:t> on what is required of the employee to do their job well (including </a:t>
            </a:r>
            <a:r>
              <a:rPr lang="en-US" dirty="0" err="1" smtClean="0"/>
              <a:t>behaviour</a:t>
            </a:r>
            <a:r>
              <a:rPr lang="en-US" dirty="0" smtClean="0"/>
              <a:t> and results)</a:t>
            </a:r>
          </a:p>
          <a:p>
            <a:pPr algn="just"/>
            <a:r>
              <a:rPr lang="en-US" b="1" dirty="0" smtClean="0"/>
              <a:t>set goals</a:t>
            </a:r>
            <a:r>
              <a:rPr lang="en-US" dirty="0" smtClean="0"/>
              <a:t> that will benefit the individual and the business</a:t>
            </a:r>
          </a:p>
          <a:p>
            <a:pPr algn="just"/>
            <a:r>
              <a:rPr lang="en-US" dirty="0" smtClean="0"/>
              <a:t>share </a:t>
            </a:r>
            <a:r>
              <a:rPr lang="en-US" b="1" dirty="0" smtClean="0"/>
              <a:t>feedback</a:t>
            </a:r>
            <a:r>
              <a:rPr lang="en-US" dirty="0" smtClean="0"/>
              <a:t> on great work as well as areas for improvement</a:t>
            </a:r>
          </a:p>
          <a:p>
            <a:pPr algn="just"/>
            <a:r>
              <a:rPr lang="en-US" dirty="0" smtClean="0"/>
              <a:t>identify opportunities to </a:t>
            </a:r>
            <a:r>
              <a:rPr lang="en-US" b="1" dirty="0" smtClean="0"/>
              <a:t>develop</a:t>
            </a:r>
            <a:r>
              <a:rPr lang="en-US" dirty="0" smtClean="0"/>
              <a:t> performance through ongoing education, training and learning</a:t>
            </a:r>
          </a:p>
          <a:p>
            <a:pPr algn="just"/>
            <a:r>
              <a:rPr lang="en-US" dirty="0" smtClean="0"/>
              <a:t>formally </a:t>
            </a:r>
            <a:r>
              <a:rPr lang="en-US" b="1" dirty="0" smtClean="0"/>
              <a:t>review</a:t>
            </a:r>
            <a:r>
              <a:rPr lang="en-US" dirty="0" smtClean="0"/>
              <a:t> performance after a specific period</a:t>
            </a:r>
          </a:p>
          <a:p>
            <a:pPr algn="just"/>
            <a:r>
              <a:rPr lang="en-US" b="1" dirty="0" smtClean="0"/>
              <a:t>reward</a:t>
            </a:r>
            <a:r>
              <a:rPr lang="en-US" dirty="0" smtClean="0"/>
              <a:t> a job well done</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381000" y="228600"/>
            <a:ext cx="8305800" cy="61722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REFLECT</a:t>
            </a:r>
            <a:br>
              <a:rPr lang="en-US" b="1" dirty="0" smtClean="0"/>
            </a:b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Effective performance appraisal starts with an accurate understanding of what is expected of a person in their job. To achieve this, it helps to reflect on:</a:t>
            </a:r>
          </a:p>
          <a:p>
            <a:pPr algn="just"/>
            <a:r>
              <a:rPr lang="en-US" dirty="0" smtClean="0"/>
              <a:t>why a job exists;</a:t>
            </a:r>
          </a:p>
          <a:p>
            <a:pPr algn="just"/>
            <a:r>
              <a:rPr lang="en-US" dirty="0" smtClean="0"/>
              <a:t>where it fits into the organization;</a:t>
            </a:r>
          </a:p>
          <a:p>
            <a:pPr algn="just"/>
            <a:r>
              <a:rPr lang="en-US" dirty="0" smtClean="0"/>
              <a:t>how it contributes to the overall objectives of the organization and current business strategy;</a:t>
            </a:r>
          </a:p>
          <a:p>
            <a:pPr algn="just"/>
            <a:r>
              <a:rPr lang="en-US" dirty="0" smtClean="0"/>
              <a:t>what is expected of the person’s performance (including behaviors, compliance with policy and process, and results);</a:t>
            </a:r>
          </a:p>
          <a:p>
            <a:pPr algn="just"/>
            <a:r>
              <a:rPr lang="en-US" dirty="0" smtClean="0"/>
              <a:t>what competencies (knowledge, skills and abilities) are required.</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It is also important to help staff take a step back to look at their past performance.</a:t>
            </a:r>
          </a:p>
          <a:p>
            <a:r>
              <a:rPr lang="en-US" dirty="0" smtClean="0"/>
              <a:t>what results have they produced?</a:t>
            </a:r>
          </a:p>
          <a:p>
            <a:r>
              <a:rPr lang="en-US" dirty="0" smtClean="0"/>
              <a:t>how have they behaved with customers, suppliers, colleagues, and supervisors?</a:t>
            </a:r>
          </a:p>
          <a:p>
            <a:r>
              <a:rPr lang="en-US" dirty="0" smtClean="0"/>
              <a:t>how have they demonstrated the </a:t>
            </a:r>
            <a:r>
              <a:rPr lang="en-US" dirty="0" err="1" smtClean="0"/>
              <a:t>organisation’s</a:t>
            </a:r>
            <a:r>
              <a:rPr lang="en-US" dirty="0" smtClean="0"/>
              <a:t> values?</a:t>
            </a:r>
          </a:p>
          <a:p>
            <a:r>
              <a:rPr lang="en-US" dirty="0" smtClean="0"/>
              <a:t>have they followed process and procedures?</a:t>
            </a:r>
          </a:p>
          <a:p>
            <a:r>
              <a:rPr lang="en-US" dirty="0" smtClean="0"/>
              <a:t>what has been their biggest challenges?</a:t>
            </a:r>
          </a:p>
          <a:p>
            <a:r>
              <a:rPr lang="en-US" dirty="0" smtClean="0"/>
              <a:t>how will they adapt to any changes ahead?</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SET GOALS</a:t>
            </a:r>
          </a:p>
        </p:txBody>
      </p:sp>
      <p:sp>
        <p:nvSpPr>
          <p:cNvPr id="3" name="Content Placeholder 2"/>
          <p:cNvSpPr>
            <a:spLocks noGrp="1"/>
          </p:cNvSpPr>
          <p:nvPr>
            <p:ph idx="1"/>
          </p:nvPr>
        </p:nvSpPr>
        <p:spPr/>
        <p:txBody>
          <a:bodyPr>
            <a:normAutofit fontScale="77500" lnSpcReduction="20000"/>
          </a:bodyPr>
          <a:lstStyle/>
          <a:p>
            <a:pPr algn="just"/>
            <a:r>
              <a:rPr lang="en-US" dirty="0" smtClean="0"/>
              <a:t>Employee goals will usually focus on an aspect of their performance they want to work on or be better at.  Goals may also reflect the employee’s ambitions for their career.</a:t>
            </a:r>
          </a:p>
          <a:p>
            <a:pPr algn="just"/>
            <a:r>
              <a:rPr lang="en-US" dirty="0" smtClean="0"/>
              <a:t>A manager’s role will be to ensure that the person’s goals are consistent with and support the priorities and strategy of the business. However according to the </a:t>
            </a:r>
            <a:r>
              <a:rPr lang="en-US" dirty="0" smtClean="0">
                <a:hlinkClick r:id="rId2"/>
              </a:rPr>
              <a:t>Society for Human Resource Management (SHRM)</a:t>
            </a:r>
            <a:r>
              <a:rPr lang="en-US" dirty="0" smtClean="0"/>
              <a:t>, to ensure understanding and commitment from both sides the process must remain participative – in other words, both the manager and individual should be involved.  SHRM also recommends that staff only focus on a few major goals at a time and that goals should be </a:t>
            </a:r>
            <a:r>
              <a:rPr lang="en-US" dirty="0" smtClean="0">
                <a:hlinkClick r:id="rId3"/>
              </a:rPr>
              <a:t>SMART</a:t>
            </a:r>
            <a:r>
              <a:rPr lang="en-US" dirty="0" smtClean="0"/>
              <a:t>. (Specific, Measurable, attainable, Relevant, Time bound)</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FEEDBACK</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Regular feedback is the linchpin of successful performance appraisal, but it doesn’t always have to involve a scheduled sit-down meeting.  Some of the best feedback occurs spontaneously – in the moment, on the job. What is important is that the feedback is timely and meaningful.  </a:t>
            </a:r>
          </a:p>
          <a:p>
            <a:pPr algn="just"/>
            <a:r>
              <a:rPr lang="en-US" dirty="0" smtClean="0"/>
              <a:t>To get the most rounded and accurate feedback on performance, it may be useful to look for sources outside of the traditional manager – employee relationship.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This is where processes like </a:t>
            </a:r>
            <a:r>
              <a:rPr lang="en-US" dirty="0" smtClean="0"/>
              <a:t>360 </a:t>
            </a:r>
            <a:r>
              <a:rPr lang="en-US" smtClean="0"/>
              <a:t>degree feedback have </a:t>
            </a:r>
            <a:r>
              <a:rPr lang="en-US" dirty="0"/>
              <a:t>been of </a:t>
            </a:r>
            <a:r>
              <a:rPr lang="en-US" smtClean="0"/>
              <a:t>value. </a:t>
            </a:r>
            <a:r>
              <a:rPr lang="en-US" smtClean="0"/>
              <a:t>360-degree </a:t>
            </a:r>
            <a:r>
              <a:rPr lang="en-US" dirty="0" smtClean="0"/>
              <a:t>feedback, sometimes referred to as multi-rater appraisals or multi-source feedback is a tool designed to address the problem of bias. Instead of relying on the feedback of one person, with 360 feedback a person gains feedback from peers, reports, managers and even internal and external customers. This removes the problem of bias and provides a person with valuable insight into how others see them.</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611</Words>
  <Application>Microsoft Office PowerPoint</Application>
  <PresentationFormat>On-screen Show (4:3)</PresentationFormat>
  <Paragraphs>44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Performance Appraisal</vt:lpstr>
      <vt:lpstr>What is performance appraisal? </vt:lpstr>
      <vt:lpstr> 6 Steps To A Successful Performance Appraisal? </vt:lpstr>
      <vt:lpstr>PowerPoint Presentation</vt:lpstr>
      <vt:lpstr>REFLECT </vt:lpstr>
      <vt:lpstr>PowerPoint Presentation</vt:lpstr>
      <vt:lpstr>SET GOALS</vt:lpstr>
      <vt:lpstr>FEEDBACK </vt:lpstr>
      <vt:lpstr> </vt:lpstr>
      <vt:lpstr>PowerPoint Presentation</vt:lpstr>
      <vt:lpstr>DEVELOP </vt:lpstr>
      <vt:lpstr>REVIEW</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Appraisal</dc:title>
  <dc:creator>Nasira Nasreen</dc:creator>
  <cp:lastModifiedBy>ismail - [2010]</cp:lastModifiedBy>
  <cp:revision>8</cp:revision>
  <dcterms:created xsi:type="dcterms:W3CDTF">2006-08-16T00:00:00Z</dcterms:created>
  <dcterms:modified xsi:type="dcterms:W3CDTF">2020-04-03T06:59:06Z</dcterms:modified>
</cp:coreProperties>
</file>